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2" r:id="rId3"/>
    <p:sldId id="270" r:id="rId4"/>
    <p:sldId id="268" r:id="rId5"/>
    <p:sldId id="260" r:id="rId6"/>
    <p:sldId id="261" r:id="rId7"/>
    <p:sldId id="262" r:id="rId8"/>
    <p:sldId id="263" r:id="rId9"/>
    <p:sldId id="264" r:id="rId10"/>
    <p:sldId id="265" r:id="rId11"/>
    <p:sldId id="266" r:id="rId12"/>
    <p:sldId id="273"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108" y="3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jpeg>
</file>

<file path=ppt/media/image6.jpe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A5231-4F82-79DA-9691-95BF1A7047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1879BF-9085-626D-6F20-454E8F6A29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7F28B35-5A6C-5D3A-56BD-8281BAA60240}"/>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5" name="Footer Placeholder 4">
            <a:extLst>
              <a:ext uri="{FF2B5EF4-FFF2-40B4-BE49-F238E27FC236}">
                <a16:creationId xmlns:a16="http://schemas.microsoft.com/office/drawing/2014/main" id="{FDDC7164-7A43-D03E-C233-BAE08C460E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9A5825-4CC8-FF9D-5597-8FE30418FCBB}"/>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1014671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E412B-305B-94F3-A451-5121979817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F619CA-6431-191C-C50F-6B073A71F1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768A97-580B-3C07-A97C-013F43EC35A4}"/>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5" name="Footer Placeholder 4">
            <a:extLst>
              <a:ext uri="{FF2B5EF4-FFF2-40B4-BE49-F238E27FC236}">
                <a16:creationId xmlns:a16="http://schemas.microsoft.com/office/drawing/2014/main" id="{0F07B440-F1FD-E095-628A-D88B7DEEFD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86990-2196-B48A-510A-E66BCA7D15BC}"/>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415647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1E5CED-EBD4-4813-85AA-E2CAD094FF1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0F91CD-7AA9-D7B6-F5B4-3F19FE04CE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775080-92AD-F87C-8BB7-71C57F1EA5B8}"/>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5" name="Footer Placeholder 4">
            <a:extLst>
              <a:ext uri="{FF2B5EF4-FFF2-40B4-BE49-F238E27FC236}">
                <a16:creationId xmlns:a16="http://schemas.microsoft.com/office/drawing/2014/main" id="{C63A43F6-94B1-EF76-0224-0D2EAD4440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AA7185-27E8-5FD4-9ADE-8AC2E0120789}"/>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2847455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9B706-9C86-DEC1-417C-EF92F1C7CC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7CF6763-5776-63CD-905F-F1CA4CE2E4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B61FB7-20B4-9082-8A27-5FE095D20C3B}"/>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5" name="Footer Placeholder 4">
            <a:extLst>
              <a:ext uri="{FF2B5EF4-FFF2-40B4-BE49-F238E27FC236}">
                <a16:creationId xmlns:a16="http://schemas.microsoft.com/office/drawing/2014/main" id="{9437E2DF-C3D1-AF42-7627-BF35AC0610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87A157-A144-C8A7-668F-3EB89F6EF1E5}"/>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590765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3319C-8A62-DC2D-F1EC-D470157AE8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2D71B32-E994-49F5-87A9-C524B3D5C25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0B7ECE-ED9D-2110-03D0-C1B72A5C4103}"/>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5" name="Footer Placeholder 4">
            <a:extLst>
              <a:ext uri="{FF2B5EF4-FFF2-40B4-BE49-F238E27FC236}">
                <a16:creationId xmlns:a16="http://schemas.microsoft.com/office/drawing/2014/main" id="{7985D36F-2546-5F92-FC41-FBBC832A30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198B61-3F1F-4800-6873-CB06444BB8FE}"/>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1927325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07500-6F11-2B92-D97D-A6245BA2BA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D12610-288C-0FB6-239E-56463D0A32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D9A10CA-4B2D-0EDE-D67B-6EA8F744778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63F46A-4744-CC09-136B-A2478EB9FE19}"/>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6" name="Footer Placeholder 5">
            <a:extLst>
              <a:ext uri="{FF2B5EF4-FFF2-40B4-BE49-F238E27FC236}">
                <a16:creationId xmlns:a16="http://schemas.microsoft.com/office/drawing/2014/main" id="{55A0CDD9-2717-799E-769B-6499A4139C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D237E5-333D-F5AC-B6F5-3572A7B212A7}"/>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2802699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925EA-E44F-D359-A678-4151B5F345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973BA7D-A622-4D64-B4B5-B9F1717904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6041A1-C105-9CDD-C6FB-DB356ED78BF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12C4EC5-0BE4-180F-BFC0-B343FBF6E8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D15338-D07F-B5E9-5DFA-E4205D89C5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B63DCD-A2B4-5CD6-A186-3491A9D7045F}"/>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8" name="Footer Placeholder 7">
            <a:extLst>
              <a:ext uri="{FF2B5EF4-FFF2-40B4-BE49-F238E27FC236}">
                <a16:creationId xmlns:a16="http://schemas.microsoft.com/office/drawing/2014/main" id="{000C3B74-24DD-EE21-AB46-88EC2E139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E2C1D1E-B45E-7A1C-9A65-4C77D462C943}"/>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200824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44B33-8D45-9324-FF83-786563ED81D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F0679E-D7C0-D2C2-9F70-4F3B7549E985}"/>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4" name="Footer Placeholder 3">
            <a:extLst>
              <a:ext uri="{FF2B5EF4-FFF2-40B4-BE49-F238E27FC236}">
                <a16:creationId xmlns:a16="http://schemas.microsoft.com/office/drawing/2014/main" id="{FCD76237-0D4B-93A3-3F76-BE68283F633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4E218B-51D3-89CF-A9A6-627913FD2A14}"/>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1516215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EFF062-6968-2A25-A3E4-28145CCE884A}"/>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3" name="Footer Placeholder 2">
            <a:extLst>
              <a:ext uri="{FF2B5EF4-FFF2-40B4-BE49-F238E27FC236}">
                <a16:creationId xmlns:a16="http://schemas.microsoft.com/office/drawing/2014/main" id="{048DB8C0-9762-D730-B0E5-A84D6BF022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C08EAE-5B56-C73E-A4A4-24D02B63AA31}"/>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3532867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61F2A-3DDE-CDC2-7220-1F2C95C16A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70FF2C-4372-7327-3C91-A4B6987CB4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B1B7E7E-E265-EFDC-8CC9-3C698CDEF7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CEB464-8123-E310-3EBF-89A7F9CB94EB}"/>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6" name="Footer Placeholder 5">
            <a:extLst>
              <a:ext uri="{FF2B5EF4-FFF2-40B4-BE49-F238E27FC236}">
                <a16:creationId xmlns:a16="http://schemas.microsoft.com/office/drawing/2014/main" id="{51DF3D4B-40FE-EC4A-4E9E-85160D9470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11EF7E-663D-F3D3-50F8-49F61D77D9D8}"/>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127203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F0ECA-633D-D286-1826-338A485925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18C878D-2786-833A-6568-3A090AEC09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4D7CB29-8D15-CC63-460A-9C93E6CF63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41E5E5-7E55-5B11-4542-1F165CED7A2E}"/>
              </a:ext>
            </a:extLst>
          </p:cNvPr>
          <p:cNvSpPr>
            <a:spLocks noGrp="1"/>
          </p:cNvSpPr>
          <p:nvPr>
            <p:ph type="dt" sz="half" idx="10"/>
          </p:nvPr>
        </p:nvSpPr>
        <p:spPr/>
        <p:txBody>
          <a:bodyPr/>
          <a:lstStyle/>
          <a:p>
            <a:fld id="{510E6403-4B64-46EE-A969-E60B5AD48728}" type="datetimeFigureOut">
              <a:rPr lang="en-US" smtClean="0"/>
              <a:t>5/7/2024</a:t>
            </a:fld>
            <a:endParaRPr lang="en-US"/>
          </a:p>
        </p:txBody>
      </p:sp>
      <p:sp>
        <p:nvSpPr>
          <p:cNvPr id="6" name="Footer Placeholder 5">
            <a:extLst>
              <a:ext uri="{FF2B5EF4-FFF2-40B4-BE49-F238E27FC236}">
                <a16:creationId xmlns:a16="http://schemas.microsoft.com/office/drawing/2014/main" id="{DF52B8C7-6127-DF7D-560D-EE5D0154F0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1E4038-69CD-2910-7BD6-ADA58B0A4793}"/>
              </a:ext>
            </a:extLst>
          </p:cNvPr>
          <p:cNvSpPr>
            <a:spLocks noGrp="1"/>
          </p:cNvSpPr>
          <p:nvPr>
            <p:ph type="sldNum" sz="quarter" idx="12"/>
          </p:nvPr>
        </p:nvSpPr>
        <p:spPr/>
        <p:txBody>
          <a:bodyPr/>
          <a:lstStyle/>
          <a:p>
            <a:fld id="{F5B82AC1-B3CE-411A-97FE-5C6458FBB195}" type="slidenum">
              <a:rPr lang="en-US" smtClean="0"/>
              <a:t>‹#›</a:t>
            </a:fld>
            <a:endParaRPr lang="en-US"/>
          </a:p>
        </p:txBody>
      </p:sp>
    </p:spTree>
    <p:extLst>
      <p:ext uri="{BB962C8B-B14F-4D97-AF65-F5344CB8AC3E}">
        <p14:creationId xmlns:p14="http://schemas.microsoft.com/office/powerpoint/2010/main" val="1378064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51D00C-2CEC-6E8D-335D-330D518CE7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B7D7709-458F-5086-C912-8A594F2785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A69659-E4D5-775D-91C2-22AE60D873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10E6403-4B64-46EE-A969-E60B5AD48728}" type="datetimeFigureOut">
              <a:rPr lang="en-US" smtClean="0"/>
              <a:t>5/7/2024</a:t>
            </a:fld>
            <a:endParaRPr lang="en-US"/>
          </a:p>
        </p:txBody>
      </p:sp>
      <p:sp>
        <p:nvSpPr>
          <p:cNvPr id="5" name="Footer Placeholder 4">
            <a:extLst>
              <a:ext uri="{FF2B5EF4-FFF2-40B4-BE49-F238E27FC236}">
                <a16:creationId xmlns:a16="http://schemas.microsoft.com/office/drawing/2014/main" id="{8DBE92CC-6AFC-03C0-8D04-03E1F056C6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44E4565-77A2-55CF-5A4F-5769AF43F4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5B82AC1-B3CE-411A-97FE-5C6458FBB195}" type="slidenum">
              <a:rPr lang="en-US" smtClean="0"/>
              <a:t>‹#›</a:t>
            </a:fld>
            <a:endParaRPr lang="en-US"/>
          </a:p>
        </p:txBody>
      </p:sp>
    </p:spTree>
    <p:extLst>
      <p:ext uri="{BB962C8B-B14F-4D97-AF65-F5344CB8AC3E}">
        <p14:creationId xmlns:p14="http://schemas.microsoft.com/office/powerpoint/2010/main" val="3383269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github.com/s-surya-s/IA-Final"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080" name="Picture 8" descr="Bike Share | Bike Share">
            <a:extLst>
              <a:ext uri="{FF2B5EF4-FFF2-40B4-BE49-F238E27FC236}">
                <a16:creationId xmlns:a16="http://schemas.microsoft.com/office/drawing/2014/main" id="{227DBBEC-1CC5-1A09-7077-A718094B5BBD}"/>
              </a:ext>
            </a:extLst>
          </p:cNvPr>
          <p:cNvPicPr>
            <a:picLocks noChangeAspect="1" noChangeArrowheads="1"/>
          </p:cNvPicPr>
          <p:nvPr/>
        </p:nvPicPr>
        <p:blipFill>
          <a:blip r:embed="rId2">
            <a:alphaModFix amt="85000"/>
            <a:extLst>
              <a:ext uri="{28A0092B-C50C-407E-A947-70E740481C1C}">
                <a14:useLocalDpi xmlns:a14="http://schemas.microsoft.com/office/drawing/2010/main" val="0"/>
              </a:ext>
            </a:extLst>
          </a:blip>
          <a:srcRect/>
          <a:stretch>
            <a:fillRect/>
          </a:stretch>
        </p:blipFill>
        <p:spPr bwMode="auto">
          <a:xfrm>
            <a:off x="0" y="0"/>
            <a:ext cx="12196451" cy="43529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D96F97A-D622-AB61-0202-BA043184EE5F}"/>
              </a:ext>
            </a:extLst>
          </p:cNvPr>
          <p:cNvSpPr txBox="1"/>
          <p:nvPr/>
        </p:nvSpPr>
        <p:spPr>
          <a:xfrm>
            <a:off x="0" y="4663441"/>
            <a:ext cx="12192000" cy="584775"/>
          </a:xfrm>
          <a:prstGeom prst="rect">
            <a:avLst/>
          </a:prstGeom>
          <a:noFill/>
        </p:spPr>
        <p:txBody>
          <a:bodyPr wrap="square" rtlCol="0">
            <a:spAutoFit/>
          </a:bodyPr>
          <a:lstStyle/>
          <a:p>
            <a:pPr algn="ctr"/>
            <a:r>
              <a:rPr lang="en-US" sz="3200" b="1" dirty="0">
                <a:solidFill>
                  <a:schemeClr val="bg1"/>
                </a:solidFill>
                <a:latin typeface="Arial" panose="020B0604020202020204" pitchFamily="34" charset="0"/>
                <a:cs typeface="Arial" panose="020B0604020202020204" pitchFamily="34" charset="0"/>
              </a:rPr>
              <a:t>CITIBIKE: UNDERSTANDING RIDERSHIP PATTERNS</a:t>
            </a:r>
          </a:p>
        </p:txBody>
      </p:sp>
      <p:sp>
        <p:nvSpPr>
          <p:cNvPr id="3" name="TextBox 2">
            <a:extLst>
              <a:ext uri="{FF2B5EF4-FFF2-40B4-BE49-F238E27FC236}">
                <a16:creationId xmlns:a16="http://schemas.microsoft.com/office/drawing/2014/main" id="{0BCE00BD-688E-CD5F-2E37-4234EE02F4A4}"/>
              </a:ext>
            </a:extLst>
          </p:cNvPr>
          <p:cNvSpPr txBox="1"/>
          <p:nvPr/>
        </p:nvSpPr>
        <p:spPr>
          <a:xfrm>
            <a:off x="0" y="5266344"/>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DAV 6100 – SECTION 1 – GROUP 2</a:t>
            </a:r>
          </a:p>
        </p:txBody>
      </p:sp>
      <p:sp>
        <p:nvSpPr>
          <p:cNvPr id="2" name="TextBox 1">
            <a:extLst>
              <a:ext uri="{FF2B5EF4-FFF2-40B4-BE49-F238E27FC236}">
                <a16:creationId xmlns:a16="http://schemas.microsoft.com/office/drawing/2014/main" id="{AA44BE1B-A525-D9E0-E296-52B2AF9D49D1}"/>
              </a:ext>
            </a:extLst>
          </p:cNvPr>
          <p:cNvSpPr txBox="1"/>
          <p:nvPr/>
        </p:nvSpPr>
        <p:spPr>
          <a:xfrm>
            <a:off x="0" y="5908954"/>
            <a:ext cx="12192000" cy="369332"/>
          </a:xfrm>
          <a:prstGeom prst="rect">
            <a:avLst/>
          </a:prstGeom>
          <a:noFill/>
        </p:spPr>
        <p:txBody>
          <a:bodyPr wrap="square">
            <a:spAutoFit/>
          </a:bodyPr>
          <a:lstStyle/>
          <a:p>
            <a:pPr algn="ctr"/>
            <a:r>
              <a:rPr lang="en-IN" sz="1800" b="1" i="0" dirty="0">
                <a:solidFill>
                  <a:schemeClr val="bg1"/>
                </a:solidFill>
                <a:effectLst/>
                <a:latin typeface="Arial" panose="020B0604020202020204" pitchFamily="34" charset="0"/>
                <a:cs typeface="Arial" panose="020B0604020202020204" pitchFamily="34" charset="0"/>
              </a:rPr>
              <a:t>Surya Suresh Sriraman </a:t>
            </a:r>
            <a:r>
              <a:rPr lang="en-IN" sz="1800" b="1" i="0" dirty="0">
                <a:solidFill>
                  <a:srgbClr val="FFC000"/>
                </a:solidFill>
                <a:effectLst/>
                <a:latin typeface="Arial" panose="020B0604020202020204" pitchFamily="34" charset="0"/>
                <a:cs typeface="Arial" panose="020B0604020202020204" pitchFamily="34" charset="0"/>
              </a:rPr>
              <a:t>|</a:t>
            </a:r>
            <a:r>
              <a:rPr lang="en-IN" sz="1800" b="1" i="0" dirty="0">
                <a:solidFill>
                  <a:schemeClr val="bg1"/>
                </a:solidFill>
                <a:effectLst/>
                <a:latin typeface="Arial" panose="020B0604020202020204" pitchFamily="34" charset="0"/>
                <a:cs typeface="Arial" panose="020B0604020202020204" pitchFamily="34" charset="0"/>
              </a:rPr>
              <a:t> </a:t>
            </a:r>
            <a:r>
              <a:rPr lang="en-IN" sz="1800" b="1" dirty="0">
                <a:solidFill>
                  <a:schemeClr val="bg1"/>
                </a:solidFill>
                <a:latin typeface="Arial" panose="020B0604020202020204" pitchFamily="34" charset="0"/>
                <a:cs typeface="Arial" panose="020B0604020202020204" pitchFamily="34" charset="0"/>
              </a:rPr>
              <a:t>Sukumar </a:t>
            </a:r>
            <a:r>
              <a:rPr lang="en-IN" sz="1800" b="1" dirty="0" err="1">
                <a:solidFill>
                  <a:schemeClr val="bg1"/>
                </a:solidFill>
                <a:latin typeface="Arial" panose="020B0604020202020204" pitchFamily="34" charset="0"/>
                <a:cs typeface="Arial" panose="020B0604020202020204" pitchFamily="34" charset="0"/>
              </a:rPr>
              <a:t>Chigurupati</a:t>
            </a:r>
            <a:r>
              <a:rPr lang="en-IN" sz="1800" b="1" dirty="0">
                <a:solidFill>
                  <a:schemeClr val="bg1"/>
                </a:solidFill>
                <a:latin typeface="Arial" panose="020B0604020202020204" pitchFamily="34" charset="0"/>
                <a:cs typeface="Arial" panose="020B0604020202020204" pitchFamily="34" charset="0"/>
              </a:rPr>
              <a:t> </a:t>
            </a:r>
            <a:r>
              <a:rPr lang="en-IN" sz="1800" b="1" dirty="0">
                <a:solidFill>
                  <a:srgbClr val="FFC000"/>
                </a:solidFill>
                <a:latin typeface="Arial" panose="020B0604020202020204" pitchFamily="34" charset="0"/>
                <a:cs typeface="Arial" panose="020B0604020202020204" pitchFamily="34" charset="0"/>
              </a:rPr>
              <a:t>|</a:t>
            </a:r>
            <a:r>
              <a:rPr lang="en-IN" sz="1800" b="1" dirty="0">
                <a:solidFill>
                  <a:schemeClr val="bg1"/>
                </a:solidFill>
                <a:latin typeface="Arial" panose="020B0604020202020204" pitchFamily="34" charset="0"/>
                <a:cs typeface="Arial" panose="020B0604020202020204" pitchFamily="34" charset="0"/>
              </a:rPr>
              <a:t> </a:t>
            </a:r>
            <a:r>
              <a:rPr lang="en-IN" sz="1800" b="1" i="0" dirty="0" err="1">
                <a:solidFill>
                  <a:schemeClr val="bg1"/>
                </a:solidFill>
                <a:effectLst/>
                <a:latin typeface="Arial" panose="020B0604020202020204" pitchFamily="34" charset="0"/>
                <a:cs typeface="Arial" panose="020B0604020202020204" pitchFamily="34" charset="0"/>
              </a:rPr>
              <a:t>Pavankalyan</a:t>
            </a:r>
            <a:r>
              <a:rPr lang="en-IN" sz="1800" b="1" i="0" dirty="0">
                <a:solidFill>
                  <a:schemeClr val="bg1"/>
                </a:solidFill>
                <a:effectLst/>
                <a:latin typeface="Arial" panose="020B0604020202020204" pitchFamily="34" charset="0"/>
                <a:cs typeface="Arial" panose="020B0604020202020204" pitchFamily="34" charset="0"/>
              </a:rPr>
              <a:t> </a:t>
            </a:r>
            <a:r>
              <a:rPr lang="en-IN" sz="1800" b="1" i="0" dirty="0" err="1">
                <a:solidFill>
                  <a:schemeClr val="bg1"/>
                </a:solidFill>
                <a:effectLst/>
                <a:latin typeface="Arial" panose="020B0604020202020204" pitchFamily="34" charset="0"/>
                <a:cs typeface="Arial" panose="020B0604020202020204" pitchFamily="34" charset="0"/>
              </a:rPr>
              <a:t>Padala</a:t>
            </a:r>
            <a:r>
              <a:rPr lang="en-IN" sz="1800" b="1" i="0" dirty="0">
                <a:solidFill>
                  <a:schemeClr val="bg1"/>
                </a:solidFill>
                <a:effectLst/>
                <a:latin typeface="Arial" panose="020B0604020202020204" pitchFamily="34" charset="0"/>
                <a:cs typeface="Arial" panose="020B0604020202020204" pitchFamily="34" charset="0"/>
              </a:rPr>
              <a:t> </a:t>
            </a:r>
            <a:r>
              <a:rPr lang="en-IN" sz="1800" b="1" i="0" dirty="0">
                <a:solidFill>
                  <a:srgbClr val="FFC000"/>
                </a:solidFill>
                <a:effectLst/>
                <a:latin typeface="Arial" panose="020B0604020202020204" pitchFamily="34" charset="0"/>
                <a:cs typeface="Arial" panose="020B0604020202020204" pitchFamily="34" charset="0"/>
              </a:rPr>
              <a:t>|</a:t>
            </a:r>
            <a:r>
              <a:rPr lang="en-IN" sz="1800" b="1" i="0" dirty="0">
                <a:solidFill>
                  <a:schemeClr val="bg1"/>
                </a:solidFill>
                <a:effectLst/>
                <a:latin typeface="Arial" panose="020B0604020202020204" pitchFamily="34" charset="0"/>
                <a:cs typeface="Arial" panose="020B0604020202020204" pitchFamily="34" charset="0"/>
              </a:rPr>
              <a:t> </a:t>
            </a:r>
            <a:r>
              <a:rPr lang="en-IN" sz="1800" b="1" i="0" dirty="0" err="1">
                <a:solidFill>
                  <a:schemeClr val="bg1"/>
                </a:solidFill>
                <a:effectLst/>
                <a:latin typeface="Arial" panose="020B0604020202020204" pitchFamily="34" charset="0"/>
                <a:cs typeface="Arial" panose="020B0604020202020204" pitchFamily="34" charset="0"/>
              </a:rPr>
              <a:t>Saivarun</a:t>
            </a:r>
            <a:r>
              <a:rPr lang="en-IN" sz="1800" b="1" i="0" dirty="0">
                <a:solidFill>
                  <a:schemeClr val="bg1"/>
                </a:solidFill>
                <a:effectLst/>
                <a:latin typeface="Arial" panose="020B0604020202020204" pitchFamily="34" charset="0"/>
                <a:cs typeface="Arial" panose="020B0604020202020204" pitchFamily="34" charset="0"/>
              </a:rPr>
              <a:t> </a:t>
            </a:r>
            <a:r>
              <a:rPr lang="en-IN" sz="1800" b="1" i="0" dirty="0" err="1">
                <a:solidFill>
                  <a:schemeClr val="bg1"/>
                </a:solidFill>
                <a:effectLst/>
                <a:latin typeface="Arial" panose="020B0604020202020204" pitchFamily="34" charset="0"/>
                <a:cs typeface="Arial" panose="020B0604020202020204" pitchFamily="34" charset="0"/>
              </a:rPr>
              <a:t>Atmakuri</a:t>
            </a:r>
            <a:endParaRPr lang="en-US" dirty="0">
              <a:solidFill>
                <a:schemeClr val="bg1"/>
              </a:solidFill>
            </a:endParaRPr>
          </a:p>
        </p:txBody>
      </p:sp>
    </p:spTree>
    <p:extLst>
      <p:ext uri="{BB962C8B-B14F-4D97-AF65-F5344CB8AC3E}">
        <p14:creationId xmlns:p14="http://schemas.microsoft.com/office/powerpoint/2010/main" val="23986470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AWS DEMO</a:t>
            </a:r>
          </a:p>
        </p:txBody>
      </p:sp>
      <p:pic>
        <p:nvPicPr>
          <p:cNvPr id="3" name="AWS Demo">
            <a:hlinkClick r:id="" action="ppaction://media"/>
            <a:extLst>
              <a:ext uri="{FF2B5EF4-FFF2-40B4-BE49-F238E27FC236}">
                <a16:creationId xmlns:a16="http://schemas.microsoft.com/office/drawing/2014/main" id="{175E23F8-4D3B-8C54-593A-0D31DF5CEFE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53885" y="959358"/>
            <a:ext cx="9884229" cy="5559879"/>
          </a:xfrm>
          <a:prstGeom prst="rect">
            <a:avLst/>
          </a:prstGeom>
        </p:spPr>
      </p:pic>
    </p:spTree>
    <p:extLst>
      <p:ext uri="{BB962C8B-B14F-4D97-AF65-F5344CB8AC3E}">
        <p14:creationId xmlns:p14="http://schemas.microsoft.com/office/powerpoint/2010/main" val="2666583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7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DOCUMENTATION</a:t>
            </a:r>
          </a:p>
        </p:txBody>
      </p:sp>
      <p:pic>
        <p:nvPicPr>
          <p:cNvPr id="4" name="Picture 3">
            <a:hlinkClick r:id="rId2"/>
            <a:extLst>
              <a:ext uri="{FF2B5EF4-FFF2-40B4-BE49-F238E27FC236}">
                <a16:creationId xmlns:a16="http://schemas.microsoft.com/office/drawing/2014/main" id="{EB5DE5E9-8547-EAE4-2B6C-9812A81C2454}"/>
              </a:ext>
            </a:extLst>
          </p:cNvPr>
          <p:cNvPicPr>
            <a:picLocks noChangeAspect="1"/>
          </p:cNvPicPr>
          <p:nvPr/>
        </p:nvPicPr>
        <p:blipFill>
          <a:blip r:embed="rId3"/>
          <a:stretch>
            <a:fillRect/>
          </a:stretch>
        </p:blipFill>
        <p:spPr>
          <a:xfrm>
            <a:off x="2289970" y="1143000"/>
            <a:ext cx="7612060" cy="4934676"/>
          </a:xfrm>
          <a:prstGeom prst="rect">
            <a:avLst/>
          </a:prstGeom>
        </p:spPr>
      </p:pic>
      <p:sp>
        <p:nvSpPr>
          <p:cNvPr id="6" name="TextBox 5">
            <a:extLst>
              <a:ext uri="{FF2B5EF4-FFF2-40B4-BE49-F238E27FC236}">
                <a16:creationId xmlns:a16="http://schemas.microsoft.com/office/drawing/2014/main" id="{CEAC4AAB-807C-8CB5-319B-9D5AA1FE9138}"/>
              </a:ext>
            </a:extLst>
          </p:cNvPr>
          <p:cNvSpPr txBox="1"/>
          <p:nvPr/>
        </p:nvSpPr>
        <p:spPr>
          <a:xfrm>
            <a:off x="5438775" y="6164818"/>
            <a:ext cx="4463255" cy="369332"/>
          </a:xfrm>
          <a:prstGeom prst="rect">
            <a:avLst/>
          </a:prstGeom>
          <a:noFill/>
        </p:spPr>
        <p:txBody>
          <a:bodyPr wrap="square">
            <a:spAutoFit/>
          </a:bodyPr>
          <a:lstStyle/>
          <a:p>
            <a:pPr algn="r"/>
            <a:r>
              <a:rPr lang="en-US" dirty="0">
                <a:solidFill>
                  <a:schemeClr val="bg1"/>
                </a:solidFill>
                <a:hlinkClick r:id="rId2"/>
              </a:rPr>
              <a:t>https://github.com/s-surya-s/IA-Final</a:t>
            </a:r>
            <a:endParaRPr lang="en-US" dirty="0">
              <a:solidFill>
                <a:schemeClr val="bg1"/>
              </a:solidFill>
            </a:endParaRPr>
          </a:p>
        </p:txBody>
      </p:sp>
    </p:spTree>
    <p:extLst>
      <p:ext uri="{BB962C8B-B14F-4D97-AF65-F5344CB8AC3E}">
        <p14:creationId xmlns:p14="http://schemas.microsoft.com/office/powerpoint/2010/main" val="380920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a:solidFill>
                  <a:schemeClr val="bg1"/>
                </a:solidFill>
                <a:latin typeface="Arial" panose="020B0604020202020204" pitchFamily="34" charset="0"/>
                <a:cs typeface="Arial" panose="020B0604020202020204" pitchFamily="34" charset="0"/>
              </a:rPr>
              <a:t>CONCLUSION</a:t>
            </a:r>
            <a:endParaRPr lang="en-US" sz="2800" b="1" dirty="0">
              <a:solidFill>
                <a:schemeClr val="bg1"/>
              </a:solidFill>
              <a:latin typeface="Arial" panose="020B0604020202020204" pitchFamily="34" charset="0"/>
              <a:cs typeface="Arial" panose="020B0604020202020204" pitchFamily="34" charset="0"/>
            </a:endParaRPr>
          </a:p>
        </p:txBody>
      </p:sp>
      <p:sp>
        <p:nvSpPr>
          <p:cNvPr id="5" name="Rectangle 5">
            <a:extLst>
              <a:ext uri="{FF2B5EF4-FFF2-40B4-BE49-F238E27FC236}">
                <a16:creationId xmlns:a16="http://schemas.microsoft.com/office/drawing/2014/main" id="{A15B8D13-EB36-3628-6B80-4D47129FACA7}"/>
              </a:ext>
            </a:extLst>
          </p:cNvPr>
          <p:cNvSpPr>
            <a:spLocks noChangeArrowheads="1"/>
          </p:cNvSpPr>
          <p:nvPr/>
        </p:nvSpPr>
        <p:spPr bwMode="auto">
          <a:xfrm>
            <a:off x="4682993" y="1305339"/>
            <a:ext cx="6426467"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chemeClr val="bg1"/>
                </a:solidFill>
                <a:latin typeface="Arial" panose="020B0604020202020204" pitchFamily="34" charset="0"/>
                <a:cs typeface="Arial" panose="020B0604020202020204" pitchFamily="34" charset="0"/>
              </a:rPr>
              <a:t>We have successfully developed a Star Schema Datawarehouse solution. By leveraging this data warehouse, we have created visualizations that can help in analyzing the December 2023 Citi Bike ridership data alongside weather information. These valuable insights can be used for optimizing bike availability, targeting marketing efforts, and informing sustainable city planning.</a:t>
            </a:r>
          </a:p>
          <a:p>
            <a:endParaRPr lang="en-US" b="1" dirty="0">
              <a:solidFill>
                <a:schemeClr val="bg1"/>
              </a:solidFill>
              <a:latin typeface="Arial" panose="020B0604020202020204" pitchFamily="34" charset="0"/>
              <a:cs typeface="Arial" panose="020B0604020202020204" pitchFamily="34" charset="0"/>
            </a:endParaRPr>
          </a:p>
          <a:p>
            <a:r>
              <a:rPr lang="en-US" b="1" dirty="0">
                <a:solidFill>
                  <a:srgbClr val="FFC000"/>
                </a:solidFill>
                <a:latin typeface="Arial" panose="020B0604020202020204" pitchFamily="34" charset="0"/>
                <a:cs typeface="Arial" panose="020B0604020202020204" pitchFamily="34" charset="0"/>
              </a:rPr>
              <a:t>Challenges: </a:t>
            </a:r>
          </a:p>
          <a:p>
            <a:pPr marL="285750" indent="-285750">
              <a:buFont typeface="Wingdings" panose="05000000000000000000" pitchFamily="2" charset="2"/>
              <a:buChar char="Ø"/>
            </a:pPr>
            <a:r>
              <a:rPr lang="en-US" dirty="0">
                <a:solidFill>
                  <a:schemeClr val="bg1"/>
                </a:solidFill>
                <a:latin typeface="Arial" panose="020B0604020202020204" pitchFamily="34" charset="0"/>
                <a:cs typeface="Arial" panose="020B0604020202020204" pitchFamily="34" charset="0"/>
              </a:rPr>
              <a:t>Implementing ETL using Glue</a:t>
            </a:r>
          </a:p>
          <a:p>
            <a:endParaRPr lang="en-US" dirty="0">
              <a:solidFill>
                <a:schemeClr val="bg1"/>
              </a:solidFill>
              <a:latin typeface="Arial" panose="020B0604020202020204" pitchFamily="34" charset="0"/>
              <a:cs typeface="Arial" panose="020B0604020202020204" pitchFamily="34" charset="0"/>
            </a:endParaRPr>
          </a:p>
          <a:p>
            <a:r>
              <a:rPr lang="en-US" b="1" dirty="0">
                <a:solidFill>
                  <a:srgbClr val="FFC000"/>
                </a:solidFill>
                <a:latin typeface="Arial" panose="020B0604020202020204" pitchFamily="34" charset="0"/>
                <a:cs typeface="Arial" panose="020B0604020202020204" pitchFamily="34" charset="0"/>
              </a:rPr>
              <a:t>Lessons learned and improvement:</a:t>
            </a:r>
          </a:p>
          <a:p>
            <a:pPr marL="285750" indent="-285750">
              <a:buFont typeface="Wingdings" panose="05000000000000000000" pitchFamily="2" charset="2"/>
              <a:buChar char="Ø"/>
            </a:pPr>
            <a:r>
              <a:rPr lang="en-US" dirty="0">
                <a:solidFill>
                  <a:schemeClr val="bg1"/>
                </a:solidFill>
                <a:latin typeface="Arial" panose="020B0604020202020204" pitchFamily="34" charset="0"/>
                <a:cs typeface="Arial" panose="020B0604020202020204" pitchFamily="34" charset="0"/>
              </a:rPr>
              <a:t>Increase the level of subset</a:t>
            </a:r>
          </a:p>
          <a:p>
            <a:pPr marL="285750" indent="-285750">
              <a:buFont typeface="Wingdings" panose="05000000000000000000" pitchFamily="2" charset="2"/>
              <a:buChar char="Ø"/>
            </a:pPr>
            <a:r>
              <a:rPr lang="en-US" dirty="0">
                <a:solidFill>
                  <a:schemeClr val="bg1"/>
                </a:solidFill>
                <a:latin typeface="Arial" panose="020B0604020202020204" pitchFamily="34" charset="0"/>
                <a:cs typeface="Arial" panose="020B0604020202020204" pitchFamily="34" charset="0"/>
              </a:rPr>
              <a:t>Analyze other factors that could affect ridership like holidays etc.</a:t>
            </a:r>
          </a:p>
        </p:txBody>
      </p:sp>
      <p:pic>
        <p:nvPicPr>
          <p:cNvPr id="4" name="Picture 2" descr="Mayor de Blasio Announces Dramatic Expansion Of Citi Bike | City of New York">
            <a:extLst>
              <a:ext uri="{FF2B5EF4-FFF2-40B4-BE49-F238E27FC236}">
                <a16:creationId xmlns:a16="http://schemas.microsoft.com/office/drawing/2014/main" id="{9955364C-C211-6696-D8CE-CAB32992DC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90" r="17959" b="-2"/>
          <a:stretch/>
        </p:blipFill>
        <p:spPr bwMode="auto">
          <a:xfrm>
            <a:off x="524468" y="1543345"/>
            <a:ext cx="3771307" cy="3771307"/>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3282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3167390"/>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74518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INTRODUCTION</a:t>
            </a:r>
          </a:p>
        </p:txBody>
      </p:sp>
      <p:sp>
        <p:nvSpPr>
          <p:cNvPr id="8" name="Rectangle 5">
            <a:extLst>
              <a:ext uri="{FF2B5EF4-FFF2-40B4-BE49-F238E27FC236}">
                <a16:creationId xmlns:a16="http://schemas.microsoft.com/office/drawing/2014/main" id="{D0298209-5D9A-75CE-0EA5-C0CE7C066B1C}"/>
              </a:ext>
            </a:extLst>
          </p:cNvPr>
          <p:cNvSpPr>
            <a:spLocks noChangeArrowheads="1"/>
          </p:cNvSpPr>
          <p:nvPr/>
        </p:nvSpPr>
        <p:spPr bwMode="auto">
          <a:xfrm>
            <a:off x="4920266" y="1275232"/>
            <a:ext cx="663356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chemeClr val="bg1"/>
                </a:solidFill>
                <a:latin typeface="Arial" panose="020B0604020202020204" pitchFamily="34" charset="0"/>
                <a:cs typeface="Arial" panose="020B0604020202020204" pitchFamily="34" charset="0"/>
              </a:rPr>
              <a:t>This project dives into NYC's December 2023 Citi Bike ridership data, incorporating weather insights to optimize the program. By analyzing how weather affects ridership patterns, we aim to improve bike availability, target marketing efforts, and inform sustainable city planning initiatives.</a:t>
            </a:r>
          </a:p>
          <a:p>
            <a:endParaRPr lang="en-US" dirty="0">
              <a:solidFill>
                <a:schemeClr val="bg1"/>
              </a:solidFill>
              <a:latin typeface="Arial" panose="020B0604020202020204" pitchFamily="34" charset="0"/>
              <a:cs typeface="Arial" panose="020B0604020202020204" pitchFamily="34" charset="0"/>
            </a:endParaRPr>
          </a:p>
          <a:p>
            <a:r>
              <a:rPr lang="en-US" b="1" dirty="0">
                <a:solidFill>
                  <a:srgbClr val="FFC000"/>
                </a:solidFill>
                <a:latin typeface="Arial" panose="020B0604020202020204" pitchFamily="34" charset="0"/>
                <a:cs typeface="Arial" panose="020B0604020202020204" pitchFamily="34" charset="0"/>
              </a:rPr>
              <a:t>Problem:</a:t>
            </a:r>
            <a:r>
              <a:rPr lang="en-US" dirty="0">
                <a:solidFill>
                  <a:srgbClr val="FFC000"/>
                </a:solidFill>
                <a:latin typeface="Arial" panose="020B0604020202020204" pitchFamily="34" charset="0"/>
                <a:cs typeface="Arial" panose="020B0604020202020204" pitchFamily="34" charset="0"/>
              </a:rPr>
              <a:t> </a:t>
            </a:r>
            <a:r>
              <a:rPr lang="en-US" dirty="0">
                <a:solidFill>
                  <a:schemeClr val="bg1"/>
                </a:solidFill>
                <a:latin typeface="Arial" panose="020B0604020202020204" pitchFamily="34" charset="0"/>
                <a:cs typeface="Arial" panose="020B0604020202020204" pitchFamily="34" charset="0"/>
              </a:rPr>
              <a:t>Optimizing NYC's Citi Bike program requires a deep understanding of ridership patterns and their influencing factors. Traditional methods lack the ability to integrate weather data, leading to missed opportunities for targeted service improvements.</a:t>
            </a:r>
          </a:p>
          <a:p>
            <a:endParaRPr lang="en-US" dirty="0">
              <a:solidFill>
                <a:schemeClr val="bg1"/>
              </a:solidFill>
              <a:latin typeface="Arial" panose="020B0604020202020204" pitchFamily="34" charset="0"/>
              <a:cs typeface="Arial" panose="020B0604020202020204" pitchFamily="34" charset="0"/>
            </a:endParaRPr>
          </a:p>
          <a:p>
            <a:r>
              <a:rPr lang="en-US" b="1" dirty="0">
                <a:solidFill>
                  <a:srgbClr val="FFC000"/>
                </a:solidFill>
                <a:latin typeface="Arial" panose="020B0604020202020204" pitchFamily="34" charset="0"/>
                <a:cs typeface="Arial" panose="020B0604020202020204" pitchFamily="34" charset="0"/>
              </a:rPr>
              <a:t>Solution:</a:t>
            </a:r>
            <a:r>
              <a:rPr lang="en-US" dirty="0">
                <a:solidFill>
                  <a:srgbClr val="FFC000"/>
                </a:solidFill>
                <a:latin typeface="Arial" panose="020B0604020202020204" pitchFamily="34" charset="0"/>
                <a:cs typeface="Arial" panose="020B0604020202020204" pitchFamily="34" charset="0"/>
              </a:rPr>
              <a:t> </a:t>
            </a:r>
            <a:r>
              <a:rPr lang="en-US" dirty="0">
                <a:solidFill>
                  <a:schemeClr val="bg1"/>
                </a:solidFill>
                <a:latin typeface="Arial" panose="020B0604020202020204" pitchFamily="34" charset="0"/>
                <a:cs typeface="Arial" panose="020B0604020202020204" pitchFamily="34" charset="0"/>
              </a:rPr>
              <a:t>This project leverages December 2023 Citi Bike trip data and a weather API to create a comprehensive data model. By merging and transforming the data into a star schema, we can analyze ridership trends alongside weather conditions. </a:t>
            </a:r>
          </a:p>
        </p:txBody>
      </p:sp>
      <p:pic>
        <p:nvPicPr>
          <p:cNvPr id="9" name="Picture 2" descr="Using NYC Citi Bike Data to Help Bike Enthusiasts Find their Mates | by  Claire Keser | Medium">
            <a:extLst>
              <a:ext uri="{FF2B5EF4-FFF2-40B4-BE49-F238E27FC236}">
                <a16:creationId xmlns:a16="http://schemas.microsoft.com/office/drawing/2014/main" id="{9F91EB4F-AD98-C613-579F-AFC01007C3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051" y="1637014"/>
            <a:ext cx="3743324" cy="249554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New York City Department of Transportation - Wikipedia">
            <a:extLst>
              <a:ext uri="{FF2B5EF4-FFF2-40B4-BE49-F238E27FC236}">
                <a16:creationId xmlns:a16="http://schemas.microsoft.com/office/drawing/2014/main" id="{769827AA-45D1-B2E6-96A1-3CDB8E86BE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24025" y="4472080"/>
            <a:ext cx="1857375" cy="1114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5658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USE CASE</a:t>
            </a:r>
          </a:p>
        </p:txBody>
      </p:sp>
      <p:sp>
        <p:nvSpPr>
          <p:cNvPr id="8" name="Rectangle 5">
            <a:extLst>
              <a:ext uri="{FF2B5EF4-FFF2-40B4-BE49-F238E27FC236}">
                <a16:creationId xmlns:a16="http://schemas.microsoft.com/office/drawing/2014/main" id="{D0298209-5D9A-75CE-0EA5-C0CE7C066B1C}"/>
              </a:ext>
            </a:extLst>
          </p:cNvPr>
          <p:cNvSpPr>
            <a:spLocks noChangeArrowheads="1"/>
          </p:cNvSpPr>
          <p:nvPr/>
        </p:nvSpPr>
        <p:spPr bwMode="auto">
          <a:xfrm>
            <a:off x="4434490" y="1650205"/>
            <a:ext cx="6262085"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buFont typeface="Wingdings" panose="05000000000000000000" pitchFamily="2" charset="2"/>
              <a:buChar char="Ø"/>
            </a:pPr>
            <a:r>
              <a:rPr lang="en-US" b="1" dirty="0">
                <a:solidFill>
                  <a:srgbClr val="FFC000"/>
                </a:solidFill>
                <a:latin typeface="Arial" panose="020B0604020202020204" pitchFamily="34" charset="0"/>
                <a:cs typeface="Arial" panose="020B0604020202020204" pitchFamily="34" charset="0"/>
              </a:rPr>
              <a:t>Optimizing Bike Availability:</a:t>
            </a:r>
            <a:r>
              <a:rPr lang="en-US" dirty="0">
                <a:solidFill>
                  <a:srgbClr val="FFC000"/>
                </a:solidFill>
                <a:latin typeface="Arial" panose="020B0604020202020204" pitchFamily="34" charset="0"/>
                <a:cs typeface="Arial" panose="020B0604020202020204" pitchFamily="34" charset="0"/>
              </a:rPr>
              <a:t> </a:t>
            </a:r>
            <a:r>
              <a:rPr lang="en-US" dirty="0">
                <a:solidFill>
                  <a:schemeClr val="bg1"/>
                </a:solidFill>
                <a:latin typeface="Arial" panose="020B0604020202020204" pitchFamily="34" charset="0"/>
                <a:cs typeface="Arial" panose="020B0604020202020204" pitchFamily="34" charset="0"/>
              </a:rPr>
              <a:t>Understanding ridership patterns based on weather allows for strategic bike rebalancing to meet demand.</a:t>
            </a:r>
          </a:p>
          <a:p>
            <a:pPr marL="285750" indent="-285750">
              <a:buFont typeface="Wingdings" panose="05000000000000000000" pitchFamily="2" charset="2"/>
              <a:buChar char="Ø"/>
            </a:pPr>
            <a:endParaRPr lang="en-US" dirty="0">
              <a:solidFill>
                <a:schemeClr val="bg1"/>
              </a:solidFill>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US" dirty="0">
              <a:solidFill>
                <a:schemeClr val="bg1"/>
              </a:solidFill>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b="1" dirty="0">
                <a:solidFill>
                  <a:srgbClr val="FFC000"/>
                </a:solidFill>
                <a:latin typeface="Arial" panose="020B0604020202020204" pitchFamily="34" charset="0"/>
                <a:cs typeface="Arial" panose="020B0604020202020204" pitchFamily="34" charset="0"/>
              </a:rPr>
              <a:t>Targeted Marketing Campaigns:</a:t>
            </a:r>
            <a:r>
              <a:rPr lang="en-US" dirty="0">
                <a:solidFill>
                  <a:schemeClr val="bg1"/>
                </a:solidFill>
                <a:latin typeface="Arial" panose="020B0604020202020204" pitchFamily="34" charset="0"/>
                <a:cs typeface="Arial" panose="020B0604020202020204" pitchFamily="34" charset="0"/>
              </a:rPr>
              <a:t> Identifying favorable weather conditions can inform marketing efforts to encourage ridership during peak periods.</a:t>
            </a:r>
          </a:p>
          <a:p>
            <a:pPr marL="285750" indent="-285750">
              <a:buFont typeface="Wingdings" panose="05000000000000000000" pitchFamily="2" charset="2"/>
              <a:buChar char="Ø"/>
            </a:pPr>
            <a:endParaRPr lang="en-US" dirty="0">
              <a:solidFill>
                <a:schemeClr val="bg1"/>
              </a:solidFill>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US" dirty="0">
              <a:solidFill>
                <a:schemeClr val="bg1"/>
              </a:solidFill>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b="1" dirty="0">
                <a:solidFill>
                  <a:srgbClr val="FFC000"/>
                </a:solidFill>
                <a:latin typeface="Arial" panose="020B0604020202020204" pitchFamily="34" charset="0"/>
                <a:cs typeface="Arial" panose="020B0604020202020204" pitchFamily="34" charset="0"/>
              </a:rPr>
              <a:t>Sustainable City Planning:</a:t>
            </a:r>
            <a:r>
              <a:rPr lang="en-US" dirty="0">
                <a:solidFill>
                  <a:srgbClr val="FFC000"/>
                </a:solidFill>
                <a:latin typeface="Arial" panose="020B0604020202020204" pitchFamily="34" charset="0"/>
                <a:cs typeface="Arial" panose="020B0604020202020204" pitchFamily="34" charset="0"/>
              </a:rPr>
              <a:t> </a:t>
            </a:r>
            <a:r>
              <a:rPr lang="en-US" dirty="0">
                <a:solidFill>
                  <a:schemeClr val="bg1"/>
                </a:solidFill>
                <a:latin typeface="Arial" panose="020B0604020202020204" pitchFamily="34" charset="0"/>
                <a:cs typeface="Arial" panose="020B0604020202020204" pitchFamily="34" charset="0"/>
              </a:rPr>
              <a:t>Insights can guide city planning decisions to promote cycling as a viable and environmentally friendly transportation option.</a:t>
            </a:r>
          </a:p>
        </p:txBody>
      </p:sp>
      <p:pic>
        <p:nvPicPr>
          <p:cNvPr id="2050" name="Picture 2" descr="Ridership Records and Improving the Rider Experience | Citi Bike NYC">
            <a:extLst>
              <a:ext uri="{FF2B5EF4-FFF2-40B4-BE49-F238E27FC236}">
                <a16:creationId xmlns:a16="http://schemas.microsoft.com/office/drawing/2014/main" id="{CC90AB68-D939-3C10-90B9-319DF909FD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3026" y="1428749"/>
            <a:ext cx="2741085" cy="176212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Virtual community meeting on Citi Bike expansion into Hoboken, Thursday 6  pm.">
            <a:extLst>
              <a:ext uri="{FF2B5EF4-FFF2-40B4-BE49-F238E27FC236}">
                <a16:creationId xmlns:a16="http://schemas.microsoft.com/office/drawing/2014/main" id="{1CA8278B-FDF7-9EBD-9144-6E93CA4253B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253"/>
          <a:stretch/>
        </p:blipFill>
        <p:spPr bwMode="auto">
          <a:xfrm>
            <a:off x="1343025" y="3384041"/>
            <a:ext cx="2741085" cy="1959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1285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076" name="Picture 4" descr="Is Dark Data the Key to Transforming Your Business? | Blog Post |  Absolutdata">
            <a:extLst>
              <a:ext uri="{FF2B5EF4-FFF2-40B4-BE49-F238E27FC236}">
                <a16:creationId xmlns:a16="http://schemas.microsoft.com/office/drawing/2014/main" id="{6B57FAE4-A831-AF7A-933A-667DBD470F15}"/>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a:stretch>
            <a:fillRect/>
          </a:stretch>
        </p:blipFill>
        <p:spPr bwMode="auto">
          <a:xfrm>
            <a:off x="-1" y="725554"/>
            <a:ext cx="12192000" cy="4953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4"/>
          <p:cNvSpPr txBox="1"/>
          <p:nvPr/>
        </p:nvSpPr>
        <p:spPr>
          <a:xfrm>
            <a:off x="0" y="434352"/>
            <a:ext cx="12191999" cy="582404"/>
          </a:xfrm>
          <a:prstGeom prst="rect">
            <a:avLst/>
          </a:prstGeom>
        </p:spPr>
        <p:txBody>
          <a:bodyPr wrap="square" lIns="0" tIns="0" rIns="0" bIns="0" rtlCol="0" anchor="t">
            <a:spAutoFit/>
          </a:bodyPr>
          <a:lstStyle/>
          <a:p>
            <a:pPr algn="ctr">
              <a:lnSpc>
                <a:spcPts val="4760"/>
              </a:lnSpc>
              <a:spcBef>
                <a:spcPct val="0"/>
              </a:spcBef>
            </a:pPr>
            <a:r>
              <a:rPr lang="en-US" sz="3400" b="1" dirty="0">
                <a:solidFill>
                  <a:srgbClr val="FFFFFF"/>
                </a:solidFill>
                <a:latin typeface="Arial" panose="020B0604020202020204" pitchFamily="34" charset="0"/>
                <a:cs typeface="Arial" panose="020B0604020202020204" pitchFamily="34" charset="0"/>
              </a:rPr>
              <a:t>ABOUT DATA</a:t>
            </a:r>
          </a:p>
        </p:txBody>
      </p:sp>
      <p:graphicFrame>
        <p:nvGraphicFramePr>
          <p:cNvPr id="3" name="Table 2">
            <a:extLst>
              <a:ext uri="{FF2B5EF4-FFF2-40B4-BE49-F238E27FC236}">
                <a16:creationId xmlns:a16="http://schemas.microsoft.com/office/drawing/2014/main" id="{C4BE856D-4AE7-5FB0-31F5-00D3E52D1919}"/>
              </a:ext>
            </a:extLst>
          </p:cNvPr>
          <p:cNvGraphicFramePr>
            <a:graphicFrameLocks noGrp="1"/>
          </p:cNvGraphicFramePr>
          <p:nvPr>
            <p:extLst>
              <p:ext uri="{D42A27DB-BD31-4B8C-83A1-F6EECF244321}">
                <p14:modId xmlns:p14="http://schemas.microsoft.com/office/powerpoint/2010/main" val="2015613427"/>
              </p:ext>
            </p:extLst>
          </p:nvPr>
        </p:nvGraphicFramePr>
        <p:xfrm>
          <a:off x="2127289" y="1920048"/>
          <a:ext cx="7937421" cy="3017904"/>
        </p:xfrm>
        <a:graphic>
          <a:graphicData uri="http://schemas.openxmlformats.org/drawingml/2006/table">
            <a:tbl>
              <a:tblPr firstRow="1" bandRow="1">
                <a:tableStyleId>{5940675A-B579-460E-94D1-54222C63F5DA}</a:tableStyleId>
              </a:tblPr>
              <a:tblGrid>
                <a:gridCol w="2645807">
                  <a:extLst>
                    <a:ext uri="{9D8B030D-6E8A-4147-A177-3AD203B41FA5}">
                      <a16:colId xmlns:a16="http://schemas.microsoft.com/office/drawing/2014/main" val="4164432982"/>
                    </a:ext>
                  </a:extLst>
                </a:gridCol>
                <a:gridCol w="2565596">
                  <a:extLst>
                    <a:ext uri="{9D8B030D-6E8A-4147-A177-3AD203B41FA5}">
                      <a16:colId xmlns:a16="http://schemas.microsoft.com/office/drawing/2014/main" val="1643665546"/>
                    </a:ext>
                  </a:extLst>
                </a:gridCol>
                <a:gridCol w="2726018">
                  <a:extLst>
                    <a:ext uri="{9D8B030D-6E8A-4147-A177-3AD203B41FA5}">
                      <a16:colId xmlns:a16="http://schemas.microsoft.com/office/drawing/2014/main" val="2360226189"/>
                    </a:ext>
                  </a:extLst>
                </a:gridCol>
              </a:tblGrid>
              <a:tr h="368642">
                <a:tc>
                  <a:txBody>
                    <a:bodyPr/>
                    <a:lstStyle/>
                    <a:p>
                      <a:pPr algn="l"/>
                      <a:endParaRPr lang="en-US" sz="1800" dirty="0">
                        <a:solidFill>
                          <a:srgbClr val="FFC000"/>
                        </a:solidFill>
                        <a:latin typeface="Arial" panose="020B0604020202020204" pitchFamily="34" charset="0"/>
                        <a:cs typeface="Arial" panose="020B0604020202020204" pitchFamily="34" charset="0"/>
                      </a:endParaRP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FFC000"/>
                          </a:solidFill>
                          <a:latin typeface="Arial" panose="020B0604020202020204" pitchFamily="34" charset="0"/>
                          <a:cs typeface="Arial" panose="020B0604020202020204" pitchFamily="34" charset="0"/>
                        </a:rPr>
                        <a:t>Citibike Trip Data </a:t>
                      </a:r>
                      <a:endParaRPr lang="en-US" sz="1800" dirty="0">
                        <a:solidFill>
                          <a:srgbClr val="FFC000"/>
                        </a:solidFill>
                        <a:latin typeface="Arial" panose="020B0604020202020204" pitchFamily="34" charset="0"/>
                        <a:cs typeface="Arial" panose="020B0604020202020204" pitchFamily="34" charset="0"/>
                      </a:endParaRP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a:solidFill>
                            <a:srgbClr val="FFC000"/>
                          </a:solidFill>
                          <a:latin typeface="Arial" panose="020B0604020202020204" pitchFamily="34" charset="0"/>
                          <a:cs typeface="Arial" panose="020B0604020202020204" pitchFamily="34" charset="0"/>
                        </a:rPr>
                        <a:t>NYC Weather Data</a:t>
                      </a:r>
                      <a:endParaRPr lang="en-US" sz="1800" dirty="0">
                        <a:solidFill>
                          <a:srgbClr val="FFC000"/>
                        </a:solidFill>
                        <a:latin typeface="Arial" panose="020B0604020202020204" pitchFamily="34" charset="0"/>
                        <a:cs typeface="Arial" panose="020B0604020202020204" pitchFamily="34" charset="0"/>
                      </a:endParaRP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44726034"/>
                  </a:ext>
                </a:extLst>
              </a:tr>
              <a:tr h="368642">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Level of Data</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Rides</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Hourly</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696787078"/>
                  </a:ext>
                </a:extLst>
              </a:tr>
              <a:tr h="3686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bg1">
                              <a:lumMod val="95000"/>
                            </a:schemeClr>
                          </a:solidFill>
                          <a:latin typeface="Arial" panose="020B0604020202020204" pitchFamily="34" charset="0"/>
                          <a:cs typeface="Arial" panose="020B0604020202020204" pitchFamily="34" charset="0"/>
                        </a:rPr>
                        <a:t>Duration</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December 2023</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December 2023</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7735033"/>
                  </a:ext>
                </a:extLst>
              </a:tr>
              <a:tr h="368642">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Number of Records</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24,491</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744</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500530469"/>
                  </a:ext>
                </a:extLst>
              </a:tr>
              <a:tr h="368642">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Number of Fields</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13</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24</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24379418"/>
                  </a:ext>
                </a:extLst>
              </a:tr>
              <a:tr h="368642">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Filetype</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CSV</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JSON</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80550104"/>
                  </a:ext>
                </a:extLst>
              </a:tr>
              <a:tr h="3686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bg1">
                              <a:lumMod val="95000"/>
                            </a:schemeClr>
                          </a:solidFill>
                          <a:latin typeface="Arial" panose="020B0604020202020204" pitchFamily="34" charset="0"/>
                          <a:cs typeface="Arial" panose="020B0604020202020204" pitchFamily="34" charset="0"/>
                        </a:rPr>
                        <a:t>Extraction Method</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Downloadable Files</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API Call</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306106198"/>
                  </a:ext>
                </a:extLst>
              </a:tr>
              <a:tr h="3686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bg1">
                              <a:lumMod val="95000"/>
                            </a:schemeClr>
                          </a:solidFill>
                          <a:latin typeface="Arial" panose="020B0604020202020204" pitchFamily="34" charset="0"/>
                          <a:cs typeface="Arial" panose="020B0604020202020204" pitchFamily="34" charset="0"/>
                        </a:rPr>
                        <a:t>Subset</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Central Park West</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lstStyle/>
                    <a:p>
                      <a:pPr algn="l"/>
                      <a:r>
                        <a:rPr lang="en-US" sz="1800" dirty="0">
                          <a:solidFill>
                            <a:schemeClr val="bg1">
                              <a:lumMod val="95000"/>
                            </a:schemeClr>
                          </a:solidFill>
                          <a:latin typeface="Arial" panose="020B0604020202020204" pitchFamily="34" charset="0"/>
                          <a:cs typeface="Arial" panose="020B0604020202020204" pitchFamily="34" charset="0"/>
                        </a:rPr>
                        <a:t>NYC</a:t>
                      </a:r>
                    </a:p>
                  </a:txBody>
                  <a:tcPr marL="102917" marR="102917" marT="51459" marB="51459"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437192690"/>
                  </a:ext>
                </a:extLst>
              </a:tr>
            </a:tbl>
          </a:graphicData>
        </a:graphic>
      </p:graphicFrame>
    </p:spTree>
    <p:extLst>
      <p:ext uri="{BB962C8B-B14F-4D97-AF65-F5344CB8AC3E}">
        <p14:creationId xmlns:p14="http://schemas.microsoft.com/office/powerpoint/2010/main" val="31306684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DATA PREPARATION</a:t>
            </a:r>
          </a:p>
        </p:txBody>
      </p:sp>
      <p:grpSp>
        <p:nvGrpSpPr>
          <p:cNvPr id="18" name="Group 17">
            <a:extLst>
              <a:ext uri="{FF2B5EF4-FFF2-40B4-BE49-F238E27FC236}">
                <a16:creationId xmlns:a16="http://schemas.microsoft.com/office/drawing/2014/main" id="{4D896FFE-F015-553B-35EF-C6CF9CD77302}"/>
              </a:ext>
            </a:extLst>
          </p:cNvPr>
          <p:cNvGrpSpPr/>
          <p:nvPr/>
        </p:nvGrpSpPr>
        <p:grpSpPr>
          <a:xfrm>
            <a:off x="736741" y="2248829"/>
            <a:ext cx="3550693" cy="2639021"/>
            <a:chOff x="1822450" y="1326034"/>
            <a:chExt cx="3656053" cy="2702857"/>
          </a:xfrm>
        </p:grpSpPr>
        <p:sp>
          <p:nvSpPr>
            <p:cNvPr id="7" name="Oval 6">
              <a:extLst>
                <a:ext uri="{FF2B5EF4-FFF2-40B4-BE49-F238E27FC236}">
                  <a16:creationId xmlns:a16="http://schemas.microsoft.com/office/drawing/2014/main" id="{673608D0-3521-90E3-90B2-6377656FA8BA}"/>
                </a:ext>
              </a:extLst>
            </p:cNvPr>
            <p:cNvSpPr/>
            <p:nvPr/>
          </p:nvSpPr>
          <p:spPr>
            <a:xfrm>
              <a:off x="3383003" y="1399363"/>
              <a:ext cx="2095500" cy="2108200"/>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Weather</a:t>
              </a:r>
            </a:p>
          </p:txBody>
        </p:sp>
        <p:sp>
          <p:nvSpPr>
            <p:cNvPr id="5" name="Oval 4">
              <a:extLst>
                <a:ext uri="{FF2B5EF4-FFF2-40B4-BE49-F238E27FC236}">
                  <a16:creationId xmlns:a16="http://schemas.microsoft.com/office/drawing/2014/main" id="{E8FB3A0A-57D6-85FF-CE12-FDA6523D8471}"/>
                </a:ext>
              </a:extLst>
            </p:cNvPr>
            <p:cNvSpPr/>
            <p:nvPr/>
          </p:nvSpPr>
          <p:spPr>
            <a:xfrm>
              <a:off x="1822450" y="1326034"/>
              <a:ext cx="2095500" cy="2108200"/>
            </a:xfrm>
            <a:prstGeom prst="ellipse">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Citibike</a:t>
              </a:r>
            </a:p>
          </p:txBody>
        </p:sp>
        <p:sp>
          <p:nvSpPr>
            <p:cNvPr id="13" name="Rectangle: Rounded Corners 12">
              <a:extLst>
                <a:ext uri="{FF2B5EF4-FFF2-40B4-BE49-F238E27FC236}">
                  <a16:creationId xmlns:a16="http://schemas.microsoft.com/office/drawing/2014/main" id="{4194F662-122E-DF8B-16B2-5414595C6319}"/>
                </a:ext>
              </a:extLst>
            </p:cNvPr>
            <p:cNvSpPr/>
            <p:nvPr/>
          </p:nvSpPr>
          <p:spPr>
            <a:xfrm>
              <a:off x="2907458" y="3609790"/>
              <a:ext cx="1409700" cy="419101"/>
            </a:xfrm>
            <a:prstGeom prst="roundRect">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sz="1400" dirty="0">
                  <a:solidFill>
                    <a:schemeClr val="bg1"/>
                  </a:solidFill>
                  <a:latin typeface="Arial" panose="020B0604020202020204" pitchFamily="34" charset="0"/>
                  <a:cs typeface="Arial" panose="020B0604020202020204" pitchFamily="34" charset="0"/>
                </a:rPr>
                <a:t>Day &amp; Hour</a:t>
              </a:r>
            </a:p>
          </p:txBody>
        </p:sp>
        <p:cxnSp>
          <p:nvCxnSpPr>
            <p:cNvPr id="15" name="Straight Arrow Connector 14">
              <a:extLst>
                <a:ext uri="{FF2B5EF4-FFF2-40B4-BE49-F238E27FC236}">
                  <a16:creationId xmlns:a16="http://schemas.microsoft.com/office/drawing/2014/main" id="{6FA36590-1B3F-0702-2908-C647DC28AB81}"/>
                </a:ext>
              </a:extLst>
            </p:cNvPr>
            <p:cNvCxnSpPr>
              <a:cxnSpLocks/>
              <a:endCxn id="13" idx="0"/>
            </p:cNvCxnSpPr>
            <p:nvPr/>
          </p:nvCxnSpPr>
          <p:spPr>
            <a:xfrm>
              <a:off x="3612308" y="2628116"/>
              <a:ext cx="0" cy="981675"/>
            </a:xfrm>
            <a:prstGeom prst="straightConnector1">
              <a:avLst/>
            </a:prstGeom>
            <a:ln w="127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grpSp>
        <p:nvGrpSpPr>
          <p:cNvPr id="14" name="Group 13">
            <a:extLst>
              <a:ext uri="{FF2B5EF4-FFF2-40B4-BE49-F238E27FC236}">
                <a16:creationId xmlns:a16="http://schemas.microsoft.com/office/drawing/2014/main" id="{819D8CA7-2EFF-2BE1-4728-97B628134E37}"/>
              </a:ext>
            </a:extLst>
          </p:cNvPr>
          <p:cNvGrpSpPr/>
          <p:nvPr/>
        </p:nvGrpSpPr>
        <p:grpSpPr>
          <a:xfrm>
            <a:off x="4761237" y="1423964"/>
            <a:ext cx="6694022" cy="4562760"/>
            <a:chOff x="4904112" y="1731565"/>
            <a:chExt cx="6694022" cy="4562760"/>
          </a:xfrm>
        </p:grpSpPr>
        <p:pic>
          <p:nvPicPr>
            <p:cNvPr id="12" name="Picture 11">
              <a:extLst>
                <a:ext uri="{FF2B5EF4-FFF2-40B4-BE49-F238E27FC236}">
                  <a16:creationId xmlns:a16="http://schemas.microsoft.com/office/drawing/2014/main" id="{5B494134-066E-3ED8-2182-941EE64FE710}"/>
                </a:ext>
              </a:extLst>
            </p:cNvPr>
            <p:cNvPicPr>
              <a:picLocks noChangeAspect="1"/>
            </p:cNvPicPr>
            <p:nvPr/>
          </p:nvPicPr>
          <p:blipFill>
            <a:blip r:embed="rId2"/>
            <a:stretch>
              <a:fillRect/>
            </a:stretch>
          </p:blipFill>
          <p:spPr>
            <a:xfrm>
              <a:off x="4904112" y="1731565"/>
              <a:ext cx="6694022" cy="2609893"/>
            </a:xfrm>
            <a:prstGeom prst="rect">
              <a:avLst/>
            </a:prstGeom>
          </p:spPr>
        </p:pic>
        <p:pic>
          <p:nvPicPr>
            <p:cNvPr id="4098" name="Picture 2" descr="Meet the Citi Bike ebikes | Citi Bike NYC">
              <a:extLst>
                <a:ext uri="{FF2B5EF4-FFF2-40B4-BE49-F238E27FC236}">
                  <a16:creationId xmlns:a16="http://schemas.microsoft.com/office/drawing/2014/main" id="{122ED541-9FFD-84A8-501C-376C9CBDC84B}"/>
                </a:ext>
              </a:extLst>
            </p:cNvPr>
            <p:cNvPicPr>
              <a:picLocks noChangeAspect="1" noChangeArrowheads="1"/>
            </p:cNvPicPr>
            <p:nvPr/>
          </p:nvPicPr>
          <p:blipFill>
            <a:blip r:embed="rId3">
              <a:alphaModFix amt="10000"/>
              <a:extLst>
                <a:ext uri="{28A0092B-C50C-407E-A947-70E740481C1C}">
                  <a14:useLocalDpi xmlns:a14="http://schemas.microsoft.com/office/drawing/2010/main" val="0"/>
                </a:ext>
              </a:extLst>
            </a:blip>
            <a:srcRect/>
            <a:stretch>
              <a:fillRect/>
            </a:stretch>
          </p:blipFill>
          <p:spPr bwMode="auto">
            <a:xfrm>
              <a:off x="4904113" y="1831645"/>
              <a:ext cx="6694021" cy="446268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Meet the Citi Bike ebikes | Citi Bike NYC">
              <a:extLst>
                <a:ext uri="{FF2B5EF4-FFF2-40B4-BE49-F238E27FC236}">
                  <a16:creationId xmlns:a16="http://schemas.microsoft.com/office/drawing/2014/main" id="{8151B755-43E1-CF85-B8FE-D2CB21906969}"/>
                </a:ext>
              </a:extLst>
            </p:cNvPr>
            <p:cNvPicPr>
              <a:picLocks noChangeAspect="1" noChangeArrowheads="1"/>
            </p:cNvPicPr>
            <p:nvPr/>
          </p:nvPicPr>
          <p:blipFill rotWithShape="1">
            <a:blip r:embed="rId3">
              <a:alphaModFix amt="70000"/>
              <a:extLst>
                <a:ext uri="{28A0092B-C50C-407E-A947-70E740481C1C}">
                  <a14:useLocalDpi xmlns:a14="http://schemas.microsoft.com/office/drawing/2010/main" val="0"/>
                </a:ext>
              </a:extLst>
            </a:blip>
            <a:srcRect t="56843"/>
            <a:stretch/>
          </p:blipFill>
          <p:spPr bwMode="auto">
            <a:xfrm>
              <a:off x="4904113" y="4347161"/>
              <a:ext cx="6694021" cy="1925956"/>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08198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DATA MODEL</a:t>
            </a:r>
          </a:p>
        </p:txBody>
      </p:sp>
      <p:grpSp>
        <p:nvGrpSpPr>
          <p:cNvPr id="3" name="Group 2">
            <a:extLst>
              <a:ext uri="{FF2B5EF4-FFF2-40B4-BE49-F238E27FC236}">
                <a16:creationId xmlns:a16="http://schemas.microsoft.com/office/drawing/2014/main" id="{E581CFA7-4EF7-AF03-6F15-320290B7E36F}"/>
              </a:ext>
            </a:extLst>
          </p:cNvPr>
          <p:cNvGrpSpPr/>
          <p:nvPr/>
        </p:nvGrpSpPr>
        <p:grpSpPr>
          <a:xfrm>
            <a:off x="1835684" y="1226312"/>
            <a:ext cx="8520632" cy="5047742"/>
            <a:chOff x="1242493" y="1150112"/>
            <a:chExt cx="8520632" cy="5047742"/>
          </a:xfrm>
        </p:grpSpPr>
        <p:pic>
          <p:nvPicPr>
            <p:cNvPr id="6" name="Picture 5" descr="A diagram of a data flow&#10;&#10;Description automatically generated with medium confidence">
              <a:extLst>
                <a:ext uri="{FF2B5EF4-FFF2-40B4-BE49-F238E27FC236}">
                  <a16:creationId xmlns:a16="http://schemas.microsoft.com/office/drawing/2014/main" id="{6444E6EC-EF32-5D11-D8D4-8C31738DE1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2493" y="1150112"/>
              <a:ext cx="5071515" cy="5047742"/>
            </a:xfrm>
            <a:prstGeom prst="rect">
              <a:avLst/>
            </a:prstGeom>
          </p:spPr>
        </p:pic>
        <p:sp>
          <p:nvSpPr>
            <p:cNvPr id="7" name="TextBox 6">
              <a:extLst>
                <a:ext uri="{FF2B5EF4-FFF2-40B4-BE49-F238E27FC236}">
                  <a16:creationId xmlns:a16="http://schemas.microsoft.com/office/drawing/2014/main" id="{13DC885B-3279-BCA7-AC13-05D80975156F}"/>
                </a:ext>
              </a:extLst>
            </p:cNvPr>
            <p:cNvSpPr txBox="1"/>
            <p:nvPr/>
          </p:nvSpPr>
          <p:spPr>
            <a:xfrm>
              <a:off x="6842125" y="1305341"/>
              <a:ext cx="2921000" cy="4247317"/>
            </a:xfrm>
            <a:prstGeom prst="rect">
              <a:avLst/>
            </a:prstGeom>
            <a:noFill/>
          </p:spPr>
          <p:txBody>
            <a:bodyPr wrap="square" rtlCol="0">
              <a:spAutoFit/>
            </a:bodyPr>
            <a:lstStyle/>
            <a:p>
              <a:r>
                <a:rPr lang="en-US" dirty="0">
                  <a:solidFill>
                    <a:schemeClr val="bg1"/>
                  </a:solidFill>
                  <a:latin typeface="Arial" panose="020B0604020202020204" pitchFamily="34" charset="0"/>
                  <a:cs typeface="Arial" panose="020B0604020202020204" pitchFamily="34" charset="0"/>
                </a:rPr>
                <a:t>Schema: Star Schema</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Dimension Tables:</a:t>
              </a:r>
            </a:p>
            <a:p>
              <a:pPr marL="285750" indent="-285750">
                <a:buFont typeface="Wingdings" panose="05000000000000000000" pitchFamily="2" charset="2"/>
                <a:buChar char="Ø"/>
              </a:pPr>
              <a:r>
                <a:rPr lang="en-US" dirty="0">
                  <a:solidFill>
                    <a:schemeClr val="bg1"/>
                  </a:solidFill>
                  <a:latin typeface="Arial" panose="020B0604020202020204" pitchFamily="34" charset="0"/>
                  <a:cs typeface="Arial" panose="020B0604020202020204" pitchFamily="34" charset="0"/>
                </a:rPr>
                <a:t>Station</a:t>
              </a:r>
            </a:p>
            <a:p>
              <a:pPr marL="285750" indent="-285750">
                <a:buFont typeface="Wingdings" panose="05000000000000000000" pitchFamily="2" charset="2"/>
                <a:buChar char="Ø"/>
              </a:pPr>
              <a:r>
                <a:rPr lang="en-US" dirty="0">
                  <a:solidFill>
                    <a:schemeClr val="bg1"/>
                  </a:solidFill>
                  <a:latin typeface="Arial" panose="020B0604020202020204" pitchFamily="34" charset="0"/>
                  <a:cs typeface="Arial" panose="020B0604020202020204" pitchFamily="34" charset="0"/>
                </a:rPr>
                <a:t>Date</a:t>
              </a:r>
            </a:p>
            <a:p>
              <a:pPr marL="285750" indent="-285750">
                <a:buFont typeface="Wingdings" panose="05000000000000000000" pitchFamily="2" charset="2"/>
                <a:buChar char="Ø"/>
              </a:pPr>
              <a:r>
                <a:rPr lang="en-US" dirty="0">
                  <a:solidFill>
                    <a:schemeClr val="bg1"/>
                  </a:solidFill>
                  <a:latin typeface="Arial" panose="020B0604020202020204" pitchFamily="34" charset="0"/>
                  <a:cs typeface="Arial" panose="020B0604020202020204" pitchFamily="34" charset="0"/>
                </a:rPr>
                <a:t>Weather</a:t>
              </a:r>
            </a:p>
            <a:p>
              <a:pPr marL="285750" indent="-285750">
                <a:buFont typeface="Wingdings" panose="05000000000000000000" pitchFamily="2" charset="2"/>
                <a:buChar char="Ø"/>
              </a:pPr>
              <a:r>
                <a:rPr lang="en-US" dirty="0">
                  <a:solidFill>
                    <a:schemeClr val="bg1"/>
                  </a:solidFill>
                  <a:latin typeface="Arial" panose="020B0604020202020204" pitchFamily="34" charset="0"/>
                  <a:cs typeface="Arial" panose="020B0604020202020204" pitchFamily="34" charset="0"/>
                </a:rPr>
                <a:t>Member Type</a:t>
              </a:r>
            </a:p>
            <a:p>
              <a:pPr marL="285750" indent="-285750">
                <a:buFont typeface="Wingdings" panose="05000000000000000000" pitchFamily="2" charset="2"/>
                <a:buChar char="Ø"/>
              </a:pPr>
              <a:r>
                <a:rPr lang="en-US" dirty="0">
                  <a:solidFill>
                    <a:schemeClr val="bg1"/>
                  </a:solidFill>
                  <a:latin typeface="Arial" panose="020B0604020202020204" pitchFamily="34" charset="0"/>
                  <a:cs typeface="Arial" panose="020B0604020202020204" pitchFamily="34" charset="0"/>
                </a:rPr>
                <a:t>Rideable Type</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Fact:</a:t>
              </a:r>
            </a:p>
            <a:p>
              <a:r>
                <a:rPr lang="en-US" dirty="0">
                  <a:solidFill>
                    <a:schemeClr val="bg1"/>
                  </a:solidFill>
                  <a:latin typeface="Arial" panose="020B0604020202020204" pitchFamily="34" charset="0"/>
                  <a:cs typeface="Arial" panose="020B0604020202020204" pitchFamily="34" charset="0"/>
                </a:rPr>
                <a:t>Details about </a:t>
              </a:r>
            </a:p>
            <a:p>
              <a:pPr marL="285750" indent="-285750">
                <a:buFont typeface="Arial" panose="020B0604020202020204" pitchFamily="34" charset="0"/>
                <a:buChar char="•"/>
              </a:pPr>
              <a:r>
                <a:rPr lang="en-US" dirty="0" err="1">
                  <a:solidFill>
                    <a:schemeClr val="bg1"/>
                  </a:solidFill>
                  <a:latin typeface="Arial" panose="020B0604020202020204" pitchFamily="34" charset="0"/>
                  <a:cs typeface="Arial" panose="020B0604020202020204" pitchFamily="34" charset="0"/>
                </a:rPr>
                <a:t>usage_hours</a:t>
              </a:r>
              <a:r>
                <a:rPr lang="en-US" dirty="0">
                  <a:solidFill>
                    <a:schemeClr val="bg1"/>
                  </a:solidFill>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r>
                <a:rPr lang="en-US" dirty="0" err="1">
                  <a:solidFill>
                    <a:schemeClr val="bg1"/>
                  </a:solidFill>
                  <a:latin typeface="Arial" panose="020B0604020202020204" pitchFamily="34" charset="0"/>
                  <a:cs typeface="Arial" panose="020B0604020202020204" pitchFamily="34" charset="0"/>
                </a:rPr>
                <a:t>number_of_rides</a:t>
              </a:r>
              <a:r>
                <a:rPr lang="en-US" dirty="0">
                  <a:solidFill>
                    <a:schemeClr val="bg1"/>
                  </a:solidFill>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r>
                <a:rPr lang="en-US" dirty="0" err="1">
                  <a:solidFill>
                    <a:schemeClr val="bg1"/>
                  </a:solidFill>
                  <a:latin typeface="Arial" panose="020B0604020202020204" pitchFamily="34" charset="0"/>
                  <a:cs typeface="Arial" panose="020B0604020202020204" pitchFamily="34" charset="0"/>
                </a:rPr>
                <a:t>total_fare</a:t>
              </a:r>
              <a:r>
                <a:rPr lang="en-US" dirty="0">
                  <a:solidFill>
                    <a:schemeClr val="bg1"/>
                  </a:solidFill>
                  <a:latin typeface="Arial" panose="020B0604020202020204" pitchFamily="34" charset="0"/>
                  <a:cs typeface="Arial" panose="020B0604020202020204" pitchFamily="34" charset="0"/>
                </a:rPr>
                <a:t> </a:t>
              </a:r>
            </a:p>
            <a:p>
              <a:r>
                <a:rPr lang="en-US" dirty="0">
                  <a:solidFill>
                    <a:schemeClr val="bg1"/>
                  </a:solidFill>
                  <a:latin typeface="Arial" panose="020B0604020202020204" pitchFamily="34" charset="0"/>
                  <a:cs typeface="Arial" panose="020B0604020202020204" pitchFamily="34" charset="0"/>
                </a:rPr>
                <a:t>at hour level</a:t>
              </a:r>
            </a:p>
          </p:txBody>
        </p:sp>
      </p:grpSp>
    </p:spTree>
    <p:extLst>
      <p:ext uri="{BB962C8B-B14F-4D97-AF65-F5344CB8AC3E}">
        <p14:creationId xmlns:p14="http://schemas.microsoft.com/office/powerpoint/2010/main" val="333822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dirty="0">
                <a:solidFill>
                  <a:srgbClr val="FFC000"/>
                </a:solidFill>
                <a:latin typeface="Arial" panose="020B0604020202020204" pitchFamily="34" charset="0"/>
                <a:cs typeface="Arial" panose="020B0604020202020204" pitchFamily="34" charset="0"/>
              </a:rPr>
              <a:t>E</a:t>
            </a:r>
            <a:r>
              <a:rPr lang="en-US" sz="2800" b="1" dirty="0">
                <a:solidFill>
                  <a:schemeClr val="bg1"/>
                </a:solidFill>
                <a:latin typeface="Arial" panose="020B0604020202020204" pitchFamily="34" charset="0"/>
                <a:cs typeface="Arial" panose="020B0604020202020204" pitchFamily="34" charset="0"/>
              </a:rPr>
              <a:t>XTRACT </a:t>
            </a:r>
            <a:r>
              <a:rPr lang="en-US" sz="2800" b="1" dirty="0">
                <a:solidFill>
                  <a:srgbClr val="FFC000"/>
                </a:solidFill>
                <a:latin typeface="Arial" panose="020B0604020202020204" pitchFamily="34" charset="0"/>
                <a:cs typeface="Arial" panose="020B0604020202020204" pitchFamily="34" charset="0"/>
              </a:rPr>
              <a:t>T</a:t>
            </a:r>
            <a:r>
              <a:rPr lang="en-US" sz="2800" b="1" dirty="0">
                <a:solidFill>
                  <a:schemeClr val="bg1"/>
                </a:solidFill>
                <a:latin typeface="Arial" panose="020B0604020202020204" pitchFamily="34" charset="0"/>
                <a:cs typeface="Arial" panose="020B0604020202020204" pitchFamily="34" charset="0"/>
              </a:rPr>
              <a:t>RANSFORM </a:t>
            </a:r>
            <a:r>
              <a:rPr lang="en-US" sz="2800" b="1" dirty="0">
                <a:solidFill>
                  <a:srgbClr val="FFC000"/>
                </a:solidFill>
                <a:latin typeface="Arial" panose="020B0604020202020204" pitchFamily="34" charset="0"/>
                <a:cs typeface="Arial" panose="020B0604020202020204" pitchFamily="34" charset="0"/>
              </a:rPr>
              <a:t>L</a:t>
            </a:r>
            <a:r>
              <a:rPr lang="en-US" sz="2800" b="1" dirty="0">
                <a:solidFill>
                  <a:schemeClr val="bg1"/>
                </a:solidFill>
                <a:latin typeface="Arial" panose="020B0604020202020204" pitchFamily="34" charset="0"/>
                <a:cs typeface="Arial" panose="020B0604020202020204" pitchFamily="34" charset="0"/>
              </a:rPr>
              <a:t>OAD PROCESS</a:t>
            </a:r>
          </a:p>
        </p:txBody>
      </p:sp>
      <p:pic>
        <p:nvPicPr>
          <p:cNvPr id="4" name="Picture 3" descr="A screenshot of a computer&#10;&#10;Description automatically generated">
            <a:extLst>
              <a:ext uri="{FF2B5EF4-FFF2-40B4-BE49-F238E27FC236}">
                <a16:creationId xmlns:a16="http://schemas.microsoft.com/office/drawing/2014/main" id="{05929BED-1106-3F4D-01C1-00576095DC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9701" y="1861916"/>
            <a:ext cx="4873873" cy="3549041"/>
          </a:xfrm>
          <a:prstGeom prst="rect">
            <a:avLst/>
          </a:prstGeom>
          <a:ln>
            <a:solidFill>
              <a:schemeClr val="bg1"/>
            </a:solidFill>
          </a:ln>
        </p:spPr>
      </p:pic>
      <p:pic>
        <p:nvPicPr>
          <p:cNvPr id="6" name="Picture 5" descr="A screenshot of a computer&#10;&#10;Description automatically generated">
            <a:extLst>
              <a:ext uri="{FF2B5EF4-FFF2-40B4-BE49-F238E27FC236}">
                <a16:creationId xmlns:a16="http://schemas.microsoft.com/office/drawing/2014/main" id="{9D78B298-76C8-E1CA-F424-2FEE1B7C44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426" y="1861916"/>
            <a:ext cx="5936384" cy="3549041"/>
          </a:xfrm>
          <a:prstGeom prst="rect">
            <a:avLst/>
          </a:prstGeom>
          <a:ln>
            <a:solidFill>
              <a:schemeClr val="bg1"/>
            </a:solidFill>
          </a:ln>
        </p:spPr>
      </p:pic>
      <p:sp>
        <p:nvSpPr>
          <p:cNvPr id="7" name="TextBox 6">
            <a:extLst>
              <a:ext uri="{FF2B5EF4-FFF2-40B4-BE49-F238E27FC236}">
                <a16:creationId xmlns:a16="http://schemas.microsoft.com/office/drawing/2014/main" id="{688DAA89-1ECC-A472-AF82-B47FF4BD2FA6}"/>
              </a:ext>
            </a:extLst>
          </p:cNvPr>
          <p:cNvSpPr txBox="1"/>
          <p:nvPr/>
        </p:nvSpPr>
        <p:spPr>
          <a:xfrm>
            <a:off x="658426" y="1447043"/>
            <a:ext cx="5936384" cy="368300"/>
          </a:xfrm>
          <a:prstGeom prst="rect">
            <a:avLst/>
          </a:prstGeom>
          <a:noFill/>
        </p:spPr>
        <p:txBody>
          <a:bodyPr wrap="square" rtlCol="0">
            <a:spAutoFit/>
          </a:bodyPr>
          <a:lstStyle/>
          <a:p>
            <a:pPr algn="ctr"/>
            <a:r>
              <a:rPr lang="en-US" b="1" dirty="0">
                <a:solidFill>
                  <a:schemeClr val="bg1"/>
                </a:solidFill>
                <a:latin typeface="Arial" panose="020B0604020202020204" pitchFamily="34" charset="0"/>
                <a:cs typeface="Arial" panose="020B0604020202020204" pitchFamily="34" charset="0"/>
              </a:rPr>
              <a:t>Dimensions</a:t>
            </a:r>
          </a:p>
        </p:txBody>
      </p:sp>
      <p:sp>
        <p:nvSpPr>
          <p:cNvPr id="8" name="TextBox 7">
            <a:extLst>
              <a:ext uri="{FF2B5EF4-FFF2-40B4-BE49-F238E27FC236}">
                <a16:creationId xmlns:a16="http://schemas.microsoft.com/office/drawing/2014/main" id="{4789940C-2FDE-1798-CDFD-96F8F1A20524}"/>
              </a:ext>
            </a:extLst>
          </p:cNvPr>
          <p:cNvSpPr txBox="1"/>
          <p:nvPr/>
        </p:nvSpPr>
        <p:spPr>
          <a:xfrm>
            <a:off x="6659701" y="1430716"/>
            <a:ext cx="4873873" cy="368300"/>
          </a:xfrm>
          <a:prstGeom prst="rect">
            <a:avLst/>
          </a:prstGeom>
          <a:noFill/>
        </p:spPr>
        <p:txBody>
          <a:bodyPr wrap="square" rtlCol="0">
            <a:spAutoFit/>
          </a:bodyPr>
          <a:lstStyle/>
          <a:p>
            <a:pPr algn="ctr"/>
            <a:r>
              <a:rPr lang="en-US" b="1" dirty="0">
                <a:solidFill>
                  <a:schemeClr val="bg1"/>
                </a:solidFill>
                <a:latin typeface="Arial" panose="020B0604020202020204" pitchFamily="34" charset="0"/>
                <a:cs typeface="Arial" panose="020B0604020202020204" pitchFamily="34" charset="0"/>
              </a:rPr>
              <a:t>Fact</a:t>
            </a:r>
          </a:p>
        </p:txBody>
      </p:sp>
    </p:spTree>
    <p:extLst>
      <p:ext uri="{BB962C8B-B14F-4D97-AF65-F5344CB8AC3E}">
        <p14:creationId xmlns:p14="http://schemas.microsoft.com/office/powerpoint/2010/main" val="234865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VISUALIZATION</a:t>
            </a:r>
          </a:p>
        </p:txBody>
      </p:sp>
      <p:pic>
        <p:nvPicPr>
          <p:cNvPr id="6" name="Picture 5" descr="A screenshot of a graph&#10;&#10;Description automatically generated">
            <a:extLst>
              <a:ext uri="{FF2B5EF4-FFF2-40B4-BE49-F238E27FC236}">
                <a16:creationId xmlns:a16="http://schemas.microsoft.com/office/drawing/2014/main" id="{0F1F0A25-C1DA-E539-7442-BE26233589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078" y="1059575"/>
            <a:ext cx="10227844" cy="5362287"/>
          </a:xfrm>
          <a:prstGeom prst="rect">
            <a:avLst/>
          </a:prstGeom>
        </p:spPr>
      </p:pic>
    </p:spTree>
    <p:extLst>
      <p:ext uri="{BB962C8B-B14F-4D97-AF65-F5344CB8AC3E}">
        <p14:creationId xmlns:p14="http://schemas.microsoft.com/office/powerpoint/2010/main" val="2143278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46AF5-2D27-0507-AA24-66EBB3FEFA92}"/>
              </a:ext>
            </a:extLst>
          </p:cNvPr>
          <p:cNvSpPr txBox="1"/>
          <p:nvPr/>
        </p:nvSpPr>
        <p:spPr>
          <a:xfrm>
            <a:off x="0" y="436138"/>
            <a:ext cx="12192000" cy="523220"/>
          </a:xfrm>
          <a:prstGeom prst="rect">
            <a:avLst/>
          </a:prstGeom>
          <a:noFill/>
        </p:spPr>
        <p:txBody>
          <a:bodyPr wrap="square" rtlCol="0">
            <a:spAutoFit/>
          </a:bodyPr>
          <a:lstStyle/>
          <a:p>
            <a:pPr algn="ctr"/>
            <a:r>
              <a:rPr lang="en-US" sz="2800" b="1" dirty="0">
                <a:solidFill>
                  <a:schemeClr val="bg1"/>
                </a:solidFill>
                <a:latin typeface="Arial" panose="020B0604020202020204" pitchFamily="34" charset="0"/>
                <a:cs typeface="Arial" panose="020B0604020202020204" pitchFamily="34" charset="0"/>
              </a:rPr>
              <a:t>AWS ARCHITECTURE</a:t>
            </a:r>
          </a:p>
        </p:txBody>
      </p:sp>
      <p:pic>
        <p:nvPicPr>
          <p:cNvPr id="4" name="Picture 3" descr="A screenshot of a computer&#10;&#10;Description automatically generated">
            <a:extLst>
              <a:ext uri="{FF2B5EF4-FFF2-40B4-BE49-F238E27FC236}">
                <a16:creationId xmlns:a16="http://schemas.microsoft.com/office/drawing/2014/main" id="{BE28728A-41E2-32EA-AB57-D539449CA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50" y="1393409"/>
            <a:ext cx="11239500" cy="4071181"/>
          </a:xfrm>
          <a:prstGeom prst="rect">
            <a:avLst/>
          </a:prstGeom>
        </p:spPr>
      </p:pic>
    </p:spTree>
    <p:extLst>
      <p:ext uri="{BB962C8B-B14F-4D97-AF65-F5344CB8AC3E}">
        <p14:creationId xmlns:p14="http://schemas.microsoft.com/office/powerpoint/2010/main" val="26528346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276</TotalTime>
  <Words>407</Words>
  <Application>Microsoft Office PowerPoint</Application>
  <PresentationFormat>Widescreen</PresentationFormat>
  <Paragraphs>79</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Aptos Display</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Ayrus</dc:creator>
  <cp:lastModifiedBy>Ayrus</cp:lastModifiedBy>
  <cp:revision>11</cp:revision>
  <dcterms:created xsi:type="dcterms:W3CDTF">2024-05-07T15:01:12Z</dcterms:created>
  <dcterms:modified xsi:type="dcterms:W3CDTF">2024-05-07T20:04:28Z</dcterms:modified>
</cp:coreProperties>
</file>

<file path=docProps/thumbnail.jpeg>
</file>